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1"/>
  </p:notesMasterIdLst>
  <p:handoutMasterIdLst>
    <p:handoutMasterId r:id="rId12"/>
  </p:handoutMasterIdLst>
  <p:sldIdLst>
    <p:sldId id="353" r:id="rId2"/>
    <p:sldId id="314" r:id="rId3"/>
    <p:sldId id="439" r:id="rId4"/>
    <p:sldId id="521" r:id="rId5"/>
    <p:sldId id="539" r:id="rId6"/>
    <p:sldId id="558" r:id="rId7"/>
    <p:sldId id="560" r:id="rId8"/>
    <p:sldId id="561" r:id="rId9"/>
    <p:sldId id="562" r:id="rId10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EBEBFF"/>
    <a:srgbClr val="E7E7FF"/>
    <a:srgbClr val="E1E1FF"/>
    <a:srgbClr val="CCCCFF"/>
    <a:srgbClr val="FF3300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0996" autoAdjust="0"/>
  </p:normalViewPr>
  <p:slideViewPr>
    <p:cSldViewPr>
      <p:cViewPr varScale="1">
        <p:scale>
          <a:sx n="68" d="100"/>
          <a:sy n="68" d="100"/>
        </p:scale>
        <p:origin x="141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2014/8/6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778489CD-FD95-49DF-8544-A130F7D8660A}" type="slidenum">
              <a:rPr lang="en-US" altLang="zh-TW" smtClean="0"/>
              <a:pPr eaLnBrk="1" hangingPunct="1"/>
              <a:t>2</a:t>
            </a:fld>
            <a:endParaRPr lang="en-US" altLang="zh-TW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22C386DB-4AFC-4261-9B0B-13CD3F23972D}" type="datetime1">
              <a:rPr lang="zh-TW" altLang="en-US" smtClean="0"/>
              <a:pPr eaLnBrk="1" hangingPunct="1"/>
              <a:t>2014/8/6</a:t>
            </a:fld>
            <a:endParaRPr lang="en-US" altLang="zh-TW" smtClean="0"/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8133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5E8245A2-B999-4DEC-BDE2-30A5DDC26280}" type="slidenum">
              <a:rPr lang="en-US" altLang="zh-TW" sz="1200"/>
              <a:pPr algn="r" eaLnBrk="1" hangingPunct="1"/>
              <a:t>2</a:t>
            </a:fld>
            <a:endParaRPr lang="en-US" altLang="zh-TW" sz="120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6802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是一種裝置或者是軟體，用處是偵測網路中是否存在惡意的入侵式的動作。</a:t>
            </a:r>
            <a:endParaRPr lang="en-US" altLang="zh-TW" dirty="0" smtClean="0"/>
          </a:p>
          <a:p>
            <a:r>
              <a:rPr lang="zh-TW" altLang="en-US" dirty="0" smtClean="0"/>
              <a:t>大部分的</a:t>
            </a:r>
            <a:r>
              <a:rPr lang="en-US" altLang="zh-TW" dirty="0" smtClean="0"/>
              <a:t>IDS</a:t>
            </a:r>
            <a:r>
              <a:rPr lang="zh-TW" altLang="en-US" dirty="0" smtClean="0"/>
              <a:t>會解讀網路封包，系統日誌或者是網路流量來觀察是否有惡意的攻擊。</a:t>
            </a:r>
            <a:endParaRPr lang="en-US" altLang="zh-TW" dirty="0" smtClean="0"/>
          </a:p>
          <a:p>
            <a:r>
              <a:rPr lang="en-US" altLang="zh-TW" dirty="0" smtClean="0"/>
              <a:t>Pattern Matching</a:t>
            </a:r>
            <a:r>
              <a:rPr lang="zh-TW" altLang="en-US" dirty="0" smtClean="0"/>
              <a:t>是</a:t>
            </a:r>
            <a:r>
              <a:rPr lang="en-US" altLang="zh-TW" dirty="0" smtClean="0"/>
              <a:t>IDS</a:t>
            </a:r>
            <a:r>
              <a:rPr lang="zh-TW" altLang="en-US" dirty="0" smtClean="0"/>
              <a:t>中很重要部分，他用來找出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中</a:t>
            </a:r>
            <a:r>
              <a:rPr lang="en-US" altLang="zh-TW" dirty="0" smtClean="0"/>
              <a:t>payload</a:t>
            </a:r>
            <a:r>
              <a:rPr lang="zh-TW" altLang="en-US" dirty="0" smtClean="0"/>
              <a:t>是否用包含惡意的動作，而這些惡意的動作我們會事先定義為</a:t>
            </a:r>
            <a:r>
              <a:rPr lang="en-US" altLang="zh-TW" dirty="0" smtClean="0"/>
              <a:t>pattern set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7291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特色是它可以同時</a:t>
            </a:r>
            <a:r>
              <a:rPr lang="en-US" altLang="zh-TW" dirty="0" smtClean="0"/>
              <a:t>match pattern set</a:t>
            </a:r>
            <a:r>
              <a:rPr lang="zh-TW" altLang="en-US" dirty="0" smtClean="0"/>
              <a:t>中的所有</a:t>
            </a:r>
            <a:r>
              <a:rPr lang="en-US" altLang="zh-TW" dirty="0" smtClean="0"/>
              <a:t>pattern</a:t>
            </a:r>
          </a:p>
          <a:p>
            <a:r>
              <a:rPr lang="zh-TW" altLang="en-US" dirty="0" smtClean="0"/>
              <a:t>它可以支援較大型的</a:t>
            </a:r>
            <a:r>
              <a:rPr lang="en-US" altLang="zh-TW" dirty="0" smtClean="0"/>
              <a:t>pattern set</a:t>
            </a:r>
          </a:p>
          <a:p>
            <a:r>
              <a:rPr lang="zh-TW" altLang="en-US" dirty="0" smtClean="0"/>
              <a:t>需要對</a:t>
            </a:r>
            <a:r>
              <a:rPr lang="en-US" altLang="zh-TW" dirty="0" smtClean="0"/>
              <a:t>pattern set</a:t>
            </a:r>
            <a:r>
              <a:rPr lang="zh-TW" altLang="en-US" dirty="0" smtClean="0"/>
              <a:t>做一些前處理來建立資料結構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5691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特色是它可以同時</a:t>
            </a:r>
            <a:r>
              <a:rPr lang="en-US" altLang="zh-TW" dirty="0" smtClean="0"/>
              <a:t>match pattern set</a:t>
            </a:r>
            <a:r>
              <a:rPr lang="zh-TW" altLang="en-US" dirty="0" smtClean="0"/>
              <a:t>中的所有</a:t>
            </a:r>
            <a:r>
              <a:rPr lang="en-US" altLang="zh-TW" dirty="0" smtClean="0"/>
              <a:t>pattern</a:t>
            </a:r>
          </a:p>
          <a:p>
            <a:r>
              <a:rPr lang="zh-TW" altLang="en-US" dirty="0" smtClean="0"/>
              <a:t>它可以支援較大型的</a:t>
            </a:r>
            <a:r>
              <a:rPr lang="en-US" altLang="zh-TW" dirty="0" smtClean="0"/>
              <a:t>pattern set</a:t>
            </a:r>
          </a:p>
          <a:p>
            <a:r>
              <a:rPr lang="zh-TW" altLang="en-US" dirty="0" smtClean="0"/>
              <a:t>需要對</a:t>
            </a:r>
            <a:r>
              <a:rPr lang="en-US" altLang="zh-TW" dirty="0" smtClean="0"/>
              <a:t>pattern set</a:t>
            </a:r>
            <a:r>
              <a:rPr lang="zh-TW" altLang="en-US" dirty="0" smtClean="0"/>
              <a:t>做一些前處理來建立資料結構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3902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特色是它可以同時</a:t>
            </a:r>
            <a:r>
              <a:rPr lang="en-US" altLang="zh-TW" dirty="0" smtClean="0"/>
              <a:t>match pattern set</a:t>
            </a:r>
            <a:r>
              <a:rPr lang="zh-TW" altLang="en-US" dirty="0" smtClean="0"/>
              <a:t>中的所有</a:t>
            </a:r>
            <a:r>
              <a:rPr lang="en-US" altLang="zh-TW" dirty="0" smtClean="0"/>
              <a:t>pattern</a:t>
            </a:r>
          </a:p>
          <a:p>
            <a:r>
              <a:rPr lang="zh-TW" altLang="en-US" dirty="0" smtClean="0"/>
              <a:t>它可以支援較大型的</a:t>
            </a:r>
            <a:r>
              <a:rPr lang="en-US" altLang="zh-TW" dirty="0" smtClean="0"/>
              <a:t>pattern set</a:t>
            </a:r>
          </a:p>
          <a:p>
            <a:r>
              <a:rPr lang="zh-TW" altLang="en-US" dirty="0" smtClean="0"/>
              <a:t>需要對</a:t>
            </a:r>
            <a:r>
              <a:rPr lang="en-US" altLang="zh-TW" dirty="0" smtClean="0"/>
              <a:t>pattern set</a:t>
            </a:r>
            <a:r>
              <a:rPr lang="zh-TW" altLang="en-US" dirty="0" smtClean="0"/>
              <a:t>做一些前處理來建立資料結構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1559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特色是它可以同時</a:t>
            </a:r>
            <a:r>
              <a:rPr lang="en-US" altLang="zh-TW" dirty="0" smtClean="0"/>
              <a:t>match pattern set</a:t>
            </a:r>
            <a:r>
              <a:rPr lang="zh-TW" altLang="en-US" dirty="0" smtClean="0"/>
              <a:t>中的所有</a:t>
            </a:r>
            <a:r>
              <a:rPr lang="en-US" altLang="zh-TW" dirty="0" smtClean="0"/>
              <a:t>pattern</a:t>
            </a:r>
          </a:p>
          <a:p>
            <a:r>
              <a:rPr lang="zh-TW" altLang="en-US" dirty="0" smtClean="0"/>
              <a:t>它可以支援較大型的</a:t>
            </a:r>
            <a:r>
              <a:rPr lang="en-US" altLang="zh-TW" dirty="0" smtClean="0"/>
              <a:t>pattern set</a:t>
            </a:r>
          </a:p>
          <a:p>
            <a:r>
              <a:rPr lang="zh-TW" altLang="en-US" dirty="0" smtClean="0"/>
              <a:t>需要對</a:t>
            </a:r>
            <a:r>
              <a:rPr lang="en-US" altLang="zh-TW" dirty="0" smtClean="0"/>
              <a:t>pattern set</a:t>
            </a:r>
            <a:r>
              <a:rPr lang="zh-TW" altLang="en-US" dirty="0" smtClean="0"/>
              <a:t>做一些前處理來建立資料結構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9011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特色是它可以同時</a:t>
            </a:r>
            <a:r>
              <a:rPr lang="en-US" altLang="zh-TW" dirty="0" smtClean="0"/>
              <a:t>match pattern set</a:t>
            </a:r>
            <a:r>
              <a:rPr lang="zh-TW" altLang="en-US" dirty="0" smtClean="0"/>
              <a:t>中的所有</a:t>
            </a:r>
            <a:r>
              <a:rPr lang="en-US" altLang="zh-TW" dirty="0" smtClean="0"/>
              <a:t>pattern</a:t>
            </a:r>
          </a:p>
          <a:p>
            <a:r>
              <a:rPr lang="zh-TW" altLang="en-US" dirty="0" smtClean="0"/>
              <a:t>它可以支援較大型的</a:t>
            </a:r>
            <a:r>
              <a:rPr lang="en-US" altLang="zh-TW" dirty="0" smtClean="0"/>
              <a:t>pattern set</a:t>
            </a:r>
          </a:p>
          <a:p>
            <a:r>
              <a:rPr lang="zh-TW" altLang="en-US" dirty="0" smtClean="0"/>
              <a:t>需要對</a:t>
            </a:r>
            <a:r>
              <a:rPr lang="en-US" altLang="zh-TW" dirty="0" smtClean="0"/>
              <a:t>pattern set</a:t>
            </a:r>
            <a:r>
              <a:rPr lang="zh-TW" altLang="en-US" dirty="0" smtClean="0"/>
              <a:t>做一些前處理來建立資料結構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3611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特色是它可以同時</a:t>
            </a:r>
            <a:r>
              <a:rPr lang="en-US" altLang="zh-TW" dirty="0" smtClean="0"/>
              <a:t>match pattern set</a:t>
            </a:r>
            <a:r>
              <a:rPr lang="zh-TW" altLang="en-US" dirty="0" smtClean="0"/>
              <a:t>中的所有</a:t>
            </a:r>
            <a:r>
              <a:rPr lang="en-US" altLang="zh-TW" dirty="0" smtClean="0"/>
              <a:t>pattern</a:t>
            </a:r>
          </a:p>
          <a:p>
            <a:r>
              <a:rPr lang="zh-TW" altLang="en-US" dirty="0" smtClean="0"/>
              <a:t>它可以支援較大型的</a:t>
            </a:r>
            <a:r>
              <a:rPr lang="en-US" altLang="zh-TW" dirty="0" smtClean="0"/>
              <a:t>pattern set</a:t>
            </a:r>
          </a:p>
          <a:p>
            <a:r>
              <a:rPr lang="zh-TW" altLang="en-US" dirty="0" smtClean="0"/>
              <a:t>需要對</a:t>
            </a:r>
            <a:r>
              <a:rPr lang="en-US" altLang="zh-TW" dirty="0" smtClean="0"/>
              <a:t>pattern set</a:t>
            </a:r>
            <a:r>
              <a:rPr lang="zh-TW" altLang="en-US" dirty="0" smtClean="0"/>
              <a:t>做一些前處理來建立資料結構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568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2014/8/6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4813"/>
            <a:ext cx="8785225" cy="1944687"/>
          </a:xfrm>
        </p:spPr>
        <p:txBody>
          <a:bodyPr/>
          <a:lstStyle/>
          <a:p>
            <a:r>
              <a:rPr lang="en-US" altLang="zh-TW" sz="3600" b="1" i="0" dirty="0" smtClean="0"/>
              <a:t>Sampling Techniques to Accelerate Pattern Matching in Network Intrusion Detection Systems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Domenico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Ficara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Gianni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Antichi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Andrea Di Pietro, </a:t>
            </a:r>
            <a:b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Stefano Giordano, Gregorio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Procissi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Fabio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Vitucci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Publisher: IEEE ICC</a:t>
            </a:r>
            <a:r>
              <a:rPr lang="en-US" altLang="zh-TW" sz="1800" dirty="0" smtClean="0"/>
              <a:t> 2010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Ching-Hsuan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Shih</a:t>
            </a:r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2014/07/16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04925"/>
            <a:ext cx="7993063" cy="4824413"/>
          </a:xfrm>
        </p:spPr>
        <p:txBody>
          <a:bodyPr/>
          <a:lstStyle/>
          <a:p>
            <a:pPr eaLnBrk="1" hangingPunct="1"/>
            <a:r>
              <a:rPr lang="en-US" altLang="zh-TW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eaLnBrk="1" hangingPunct="1"/>
            <a:r>
              <a:rPr lang="en-US" altLang="zh-TW" sz="2400" b="1" dirty="0" smtClean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Related Works</a:t>
            </a:r>
          </a:p>
          <a:p>
            <a:pPr eaLnBrk="1" hangingPunct="1"/>
            <a:r>
              <a:rPr lang="en-US" altLang="zh-TW" sz="2400" b="1" dirty="0" smtClean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Sampling DFAs</a:t>
            </a:r>
          </a:p>
          <a:p>
            <a:pPr eaLnBrk="1" hangingPunct="1"/>
            <a:r>
              <a:rPr lang="en-US" altLang="zh-TW" sz="2400" b="1" dirty="0" smtClean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Regex Sampling Rules</a:t>
            </a:r>
          </a:p>
          <a:p>
            <a:pPr eaLnBrk="1" hangingPunct="1"/>
            <a:r>
              <a:rPr lang="en-US" altLang="zh-TW" sz="2400" b="1" dirty="0" smtClean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Double Stage Scheme</a:t>
            </a:r>
          </a:p>
          <a:p>
            <a:pPr eaLnBrk="1" hangingPunct="1"/>
            <a:r>
              <a:rPr lang="en-US" altLang="zh-TW" sz="2400" b="1" dirty="0" smtClean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Experimental Results</a:t>
            </a:r>
          </a:p>
        </p:txBody>
      </p:sp>
      <p:sp>
        <p:nvSpPr>
          <p:cNvPr id="410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A3D42651-4283-423E-8B97-192003A2295C}" type="slidenum">
              <a:rPr kumimoji="0" lang="en-US" altLang="zh-TW" smtClean="0"/>
              <a:pPr eaLnBrk="1" hangingPunct="1"/>
              <a:t>2</a:t>
            </a:fld>
            <a:endParaRPr kumimoji="0" lang="en-US" altLang="zh-TW" smtClean="0"/>
          </a:p>
        </p:txBody>
      </p:sp>
      <p:sp>
        <p:nvSpPr>
          <p:cNvPr id="4101" name="頁尾版面配置區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Signature-based deep packet inspection has taken root as a dominant security mechanism in networking devices and computer systems.</a:t>
            </a:r>
          </a:p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Regular expressions are more expressive than simple patterns of strings and therefore able to describe a wider variety of payload signatures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Our approach to the finite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automato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speed up is that sampling the text, thus having less symbols to process.</a:t>
            </a:r>
          </a:p>
          <a:p>
            <a:pPr lvl="1"/>
            <a:r>
              <a:rPr lang="en-US" altLang="zh-TW" sz="1900" dirty="0">
                <a:latin typeface="Times New Roman" pitchFamily="18" charset="0"/>
                <a:cs typeface="Times New Roman" pitchFamily="18" charset="0"/>
              </a:rPr>
              <a:t>Causing false positive</a:t>
            </a:r>
            <a:r>
              <a:rPr lang="en-US" altLang="zh-TW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TW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1792CE9C-D40C-4903-8047-5F113D5052FE}" type="slidenum">
              <a:rPr kumimoji="0" lang="en-US" altLang="zh-TW" smtClean="0"/>
              <a:pPr eaLnBrk="1" hangingPunct="1"/>
              <a:t>3</a:t>
            </a:fld>
            <a:endParaRPr kumimoji="0"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762000" y="487333"/>
            <a:ext cx="8598532" cy="592138"/>
          </a:xfrm>
        </p:spPr>
        <p:txBody>
          <a:bodyPr/>
          <a:lstStyle/>
          <a:p>
            <a:r>
              <a:rPr lang="en-US" altLang="zh-TW" sz="3200" b="1" dirty="0" smtClean="0"/>
              <a:t>Related Works</a:t>
            </a:r>
            <a:r>
              <a:rPr lang="zh-TW" altLang="en-US" sz="3200" b="1" dirty="0" smtClean="0"/>
              <a:t> </a:t>
            </a:r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D7FB3EC6-C209-478D-AF40-2907C0BF0000}" type="slidenum">
              <a:rPr kumimoji="0" lang="en-US" altLang="zh-TW" smtClean="0"/>
              <a:pPr eaLnBrk="1" hangingPunct="1"/>
              <a:t>4</a:t>
            </a:fld>
            <a:endParaRPr kumimoji="0" lang="en-US" altLang="zh-TW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62000" y="1484784"/>
            <a:ext cx="8130480" cy="4125412"/>
          </a:xfrm>
        </p:spPr>
        <p:txBody>
          <a:bodyPr/>
          <a:lstStyle/>
          <a:p>
            <a:r>
              <a:rPr lang="en-US" altLang="zh-TW" sz="2400" dirty="0"/>
              <a:t>O</a:t>
            </a:r>
            <a:r>
              <a:rPr lang="en-US" altLang="zh-TW" sz="2400" dirty="0" smtClean="0"/>
              <a:t>bserving only 2 bytes per cycle would require each DFA state to include 2</a:t>
            </a:r>
            <a:r>
              <a:rPr lang="en-US" altLang="zh-TW" sz="2400" baseline="30000" dirty="0" smtClean="0"/>
              <a:t>16</a:t>
            </a:r>
            <a:r>
              <a:rPr lang="en-US" altLang="zh-TW" sz="2400" dirty="0" smtClean="0"/>
              <a:t> transitions. To solve this problem, the authors of [7] suggest a solution by observing that in actual FAs the number of different transitions is more limited.</a:t>
            </a:r>
          </a:p>
          <a:p>
            <a:r>
              <a:rPr lang="en-US" altLang="zh-TW" sz="2400" dirty="0" smtClean="0"/>
              <a:t>The authors of [6] try to make a k-DFA feasible by taking advantage of alphabet-reduction.</a:t>
            </a:r>
          </a:p>
        </p:txBody>
      </p:sp>
    </p:spTree>
    <p:extLst>
      <p:ext uri="{BB962C8B-B14F-4D97-AF65-F5344CB8AC3E}">
        <p14:creationId xmlns:p14="http://schemas.microsoft.com/office/powerpoint/2010/main" val="315028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412776"/>
            <a:ext cx="8280919" cy="4680520"/>
          </a:xfrm>
        </p:spPr>
        <p:txBody>
          <a:bodyPr/>
          <a:lstStyle/>
          <a:p>
            <a:r>
              <a:rPr lang="en-US" altLang="zh-TW" sz="2400" dirty="0" smtClean="0"/>
              <a:t>A Motivating Example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</p:txBody>
      </p:sp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683568" y="477082"/>
            <a:ext cx="7920880" cy="592138"/>
          </a:xfrm>
        </p:spPr>
        <p:txBody>
          <a:bodyPr/>
          <a:lstStyle/>
          <a:p>
            <a:r>
              <a:rPr lang="en-US" altLang="zh-TW" sz="2800" b="1" dirty="0" smtClean="0"/>
              <a:t>Sampling DFAs</a:t>
            </a:r>
            <a:endParaRPr lang="zh-TW" altLang="en-US" sz="2800" b="1" dirty="0" smtClean="0"/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D7FB3EC6-C209-478D-AF40-2907C0BF0000}" type="slidenum">
              <a:rPr kumimoji="0" lang="en-US" altLang="zh-TW" smtClean="0"/>
              <a:pPr eaLnBrk="1" hangingPunct="1"/>
              <a:t>5</a:t>
            </a:fld>
            <a:endParaRPr kumimoji="0" lang="en-US" altLang="zh-TW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665" y="1896935"/>
            <a:ext cx="6156684" cy="429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7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340767"/>
            <a:ext cx="8640959" cy="4752529"/>
          </a:xfrm>
        </p:spPr>
        <p:txBody>
          <a:bodyPr/>
          <a:lstStyle/>
          <a:p>
            <a:r>
              <a:rPr lang="en-US" altLang="zh-TW" sz="2400" dirty="0" smtClean="0"/>
              <a:t>Regex Rewriting</a:t>
            </a:r>
            <a:endParaRPr lang="en-US" altLang="zh-TW" sz="2400" dirty="0"/>
          </a:p>
          <a:p>
            <a:pPr lvl="1"/>
            <a:r>
              <a:rPr lang="en-US" altLang="zh-TW" sz="1900" dirty="0" smtClean="0"/>
              <a:t>Sampling a string is straightforward, it consists of extracting characters at the positions defined by </a:t>
            </a:r>
            <a:r>
              <a:rPr lang="en-US" altLang="zh-TW" sz="1900" dirty="0" smtClean="0">
                <a:sym typeface="Symbol" panose="05050102010706020507" pitchFamily="18" charset="2"/>
              </a:rPr>
              <a:t></a:t>
            </a:r>
            <a:r>
              <a:rPr lang="en-US" altLang="zh-TW" sz="1900" dirty="0" smtClean="0"/>
              <a:t> with offset X</a:t>
            </a:r>
            <a:r>
              <a:rPr lang="en-US" altLang="zh-TW" sz="1900" baseline="-25000" dirty="0" smtClean="0"/>
              <a:t>0</a:t>
            </a:r>
            <a:r>
              <a:rPr lang="en-US" altLang="zh-TW" sz="1900" dirty="0" smtClean="0"/>
              <a:t>:</a:t>
            </a:r>
          </a:p>
          <a:p>
            <a:pPr lvl="1"/>
            <a:endParaRPr lang="en-US" altLang="zh-TW" sz="1900" dirty="0"/>
          </a:p>
          <a:p>
            <a:pPr lvl="1"/>
            <a:r>
              <a:rPr lang="en-US" altLang="zh-TW" sz="1900" dirty="0" smtClean="0"/>
              <a:t>The offset X</a:t>
            </a:r>
            <a:r>
              <a:rPr lang="en-US" altLang="zh-TW" sz="1900" baseline="-25000" dirty="0" smtClean="0"/>
              <a:t>0</a:t>
            </a:r>
            <a:r>
              <a:rPr lang="en-US" altLang="zh-TW" sz="1900" dirty="0" smtClean="0"/>
              <a:t> is critical also when sampling the concatenation and union of regular expressions, it is immediate to show that:</a:t>
            </a:r>
          </a:p>
          <a:p>
            <a:pPr lvl="1"/>
            <a:endParaRPr lang="en-US" altLang="zh-TW" sz="1900" dirty="0"/>
          </a:p>
          <a:p>
            <a:pPr lvl="1"/>
            <a:endParaRPr lang="en-US" altLang="zh-TW" sz="1900" dirty="0" smtClean="0"/>
          </a:p>
          <a:p>
            <a:pPr lvl="1"/>
            <a:endParaRPr lang="en-US" altLang="zh-TW" sz="1900" dirty="0"/>
          </a:p>
          <a:p>
            <a:pPr lvl="1"/>
            <a:endParaRPr lang="en-US" altLang="zh-TW" sz="1900" dirty="0" smtClean="0"/>
          </a:p>
          <a:p>
            <a:pPr lvl="1"/>
            <a:endParaRPr lang="en-US" altLang="zh-TW" sz="1900" dirty="0"/>
          </a:p>
          <a:p>
            <a:pPr lvl="1"/>
            <a:endParaRPr lang="en-US" altLang="zh-TW" sz="1900" dirty="0" smtClean="0"/>
          </a:p>
          <a:p>
            <a:pPr marL="457200" lvl="1" indent="0">
              <a:buNone/>
            </a:pPr>
            <a:r>
              <a:rPr lang="en-US" altLang="zh-TW" sz="1900" dirty="0" smtClean="0"/>
              <a:t>Example:</a:t>
            </a:r>
          </a:p>
        </p:txBody>
      </p:sp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683568" y="477082"/>
            <a:ext cx="7884876" cy="592138"/>
          </a:xfrm>
        </p:spPr>
        <p:txBody>
          <a:bodyPr/>
          <a:lstStyle/>
          <a:p>
            <a:r>
              <a:rPr lang="en-US" altLang="zh-TW" sz="2800" b="1" dirty="0" smtClean="0"/>
              <a:t>Regex Sampling Rules</a:t>
            </a:r>
            <a:endParaRPr lang="zh-TW" altLang="en-US" sz="2800" b="1" dirty="0" smtClean="0"/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D7FB3EC6-C209-478D-AF40-2907C0BF0000}" type="slidenum">
              <a:rPr kumimoji="0" lang="en-US" altLang="zh-TW" smtClean="0"/>
              <a:pPr eaLnBrk="1" hangingPunct="1"/>
              <a:t>6</a:t>
            </a:fld>
            <a:endParaRPr kumimoji="0" lang="en-US" altLang="zh-TW" dirty="0" smtClean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155" y="2412654"/>
            <a:ext cx="2343150" cy="381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480" y="3421718"/>
            <a:ext cx="3933825" cy="9715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7718" y="4529041"/>
            <a:ext cx="3076575" cy="5715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0165" y="5517232"/>
            <a:ext cx="38671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9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340767"/>
            <a:ext cx="8640959" cy="4752529"/>
          </a:xfrm>
        </p:spPr>
        <p:txBody>
          <a:bodyPr/>
          <a:lstStyle/>
          <a:p>
            <a:pPr marL="457200" indent="-457200">
              <a:buAutoNum type="alphaUcPeriod"/>
            </a:pPr>
            <a:r>
              <a:rPr lang="en-US" altLang="zh-TW" sz="2400" dirty="0" smtClean="0"/>
              <a:t>First stage: Sampled </a:t>
            </a:r>
            <a:r>
              <a:rPr lang="en-US" altLang="zh-TW" sz="2400" dirty="0" smtClean="0"/>
              <a:t>DFA</a:t>
            </a:r>
          </a:p>
          <a:p>
            <a:pPr lvl="1"/>
            <a:r>
              <a:rPr lang="en-US" altLang="zh-TW" sz="1900" dirty="0" smtClean="0"/>
              <a:t>Some regexes may be so short to make sampling inconvenient. For instance </a:t>
            </a:r>
            <a:br>
              <a:rPr lang="en-US" altLang="zh-TW" sz="1900" dirty="0" smtClean="0"/>
            </a:br>
            <a:r>
              <a:rPr lang="en-US" altLang="zh-TW" sz="1900" dirty="0" smtClean="0"/>
              <a:t>                         :</a:t>
            </a:r>
            <a:r>
              <a:rPr lang="zh-TW" altLang="en-US" sz="1900" dirty="0" smtClean="0"/>
              <a:t> </a:t>
            </a:r>
            <a:r>
              <a:rPr lang="en-US" altLang="zh-TW" sz="1900" dirty="0" smtClean="0"/>
              <a:t>it is only 1-character long, thus potentially yielding a large number of false alarms.</a:t>
            </a:r>
          </a:p>
          <a:p>
            <a:pPr lvl="1"/>
            <a:r>
              <a:rPr lang="en-US" altLang="zh-TW" sz="1900" dirty="0" smtClean="0"/>
              <a:t>A</a:t>
            </a:r>
            <a:r>
              <a:rPr lang="zh-TW" altLang="en-US" sz="1900" dirty="0" smtClean="0"/>
              <a:t> </a:t>
            </a:r>
            <a:r>
              <a:rPr lang="en-US" altLang="zh-TW" sz="1900" dirty="0" smtClean="0"/>
              <a:t>solution is to hardcode them.</a:t>
            </a:r>
            <a:endParaRPr lang="en-US" altLang="zh-TW" sz="1900" dirty="0" smtClean="0"/>
          </a:p>
          <a:p>
            <a:pPr marL="457200" indent="-457200">
              <a:buAutoNum type="alphaUcPeriod"/>
            </a:pPr>
            <a:r>
              <a:rPr lang="en-US" altLang="zh-TW" sz="2400" dirty="0" smtClean="0"/>
              <a:t>Second stage: Reverse DFA</a:t>
            </a:r>
          </a:p>
          <a:p>
            <a:pPr lvl="1"/>
            <a:r>
              <a:rPr lang="en-US" altLang="zh-TW" sz="1900" dirty="0" smtClean="0"/>
              <a:t>If a matching happens in the “sampled DFA”, we have to process the text again to obtain a confirmation of the match.</a:t>
            </a:r>
          </a:p>
          <a:p>
            <a:pPr lvl="1"/>
            <a:r>
              <a:rPr lang="en-US" altLang="zh-TW" sz="1900" dirty="0" smtClean="0"/>
              <a:t>All the regexes have to be independently reversed and a new DFA has to be built according to such new rules.</a:t>
            </a:r>
          </a:p>
          <a:p>
            <a:pPr lvl="1"/>
            <a:r>
              <a:rPr lang="en-US" altLang="zh-TW" sz="1900" dirty="0" smtClean="0"/>
              <a:t>Ex. (</a:t>
            </a:r>
            <a:r>
              <a:rPr lang="en-US" altLang="zh-TW" sz="1900" dirty="0" err="1" smtClean="0"/>
              <a:t>abcde</a:t>
            </a:r>
            <a:r>
              <a:rPr lang="en-US" altLang="zh-TW" sz="1900" dirty="0" smtClean="0"/>
              <a:t>*)</a:t>
            </a:r>
            <a:r>
              <a:rPr lang="en-US" altLang="zh-TW" sz="1900" baseline="30000" dirty="0" smtClean="0"/>
              <a:t>R </a:t>
            </a:r>
            <a:r>
              <a:rPr lang="en-US" altLang="zh-TW" sz="1900" dirty="0" smtClean="0"/>
              <a:t>= e*</a:t>
            </a:r>
            <a:r>
              <a:rPr lang="en-US" altLang="zh-TW" sz="1900" dirty="0" err="1" smtClean="0"/>
              <a:t>dcba</a:t>
            </a:r>
            <a:endParaRPr lang="en-US" altLang="zh-TW" sz="1900" dirty="0"/>
          </a:p>
          <a:p>
            <a:pPr marL="457200" indent="-457200">
              <a:buAutoNum type="alphaUcPeriod"/>
            </a:pPr>
            <a:endParaRPr lang="en-US" altLang="zh-TW" sz="2400" dirty="0" smtClean="0"/>
          </a:p>
        </p:txBody>
      </p:sp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683568" y="477082"/>
            <a:ext cx="6120457" cy="592138"/>
          </a:xfrm>
        </p:spPr>
        <p:txBody>
          <a:bodyPr/>
          <a:lstStyle/>
          <a:p>
            <a:r>
              <a:rPr lang="en-US" altLang="zh-TW" sz="2800" b="1" dirty="0" smtClean="0"/>
              <a:t>Double Stage Scheme</a:t>
            </a:r>
            <a:endParaRPr lang="zh-TW" altLang="en-US" sz="2800" b="1" dirty="0" smtClean="0"/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D7FB3EC6-C209-478D-AF40-2907C0BF0000}" type="slidenum">
              <a:rPr kumimoji="0" lang="en-US" altLang="zh-TW" smtClean="0"/>
              <a:pPr eaLnBrk="1" hangingPunct="1"/>
              <a:t>7</a:t>
            </a:fld>
            <a:endParaRPr kumimoji="0" lang="en-US" altLang="zh-TW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612" y="2096852"/>
            <a:ext cx="1586992" cy="37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4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683568" y="477082"/>
            <a:ext cx="8994576" cy="592138"/>
          </a:xfrm>
        </p:spPr>
        <p:txBody>
          <a:bodyPr/>
          <a:lstStyle/>
          <a:p>
            <a:r>
              <a:rPr lang="en-US" altLang="zh-TW" sz="2800" b="1" dirty="0" smtClean="0"/>
              <a:t>Experimental Results (1/2)</a:t>
            </a:r>
            <a:endParaRPr lang="zh-TW" altLang="en-US" sz="2800" b="1" dirty="0" smtClean="0"/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D7FB3EC6-C209-478D-AF40-2907C0BF0000}" type="slidenum">
              <a:rPr kumimoji="0" lang="en-US" altLang="zh-TW" smtClean="0"/>
              <a:pPr eaLnBrk="1" hangingPunct="1"/>
              <a:t>8</a:t>
            </a:fld>
            <a:endParaRPr kumimoji="0" lang="en-US" altLang="zh-TW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16" y="2126463"/>
            <a:ext cx="8331968" cy="310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4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683568" y="477082"/>
            <a:ext cx="8994576" cy="592138"/>
          </a:xfrm>
        </p:spPr>
        <p:txBody>
          <a:bodyPr/>
          <a:lstStyle/>
          <a:p>
            <a:r>
              <a:rPr lang="en-US" altLang="zh-TW" sz="2800" b="1" dirty="0" smtClean="0"/>
              <a:t>Experimental Results (2/2)</a:t>
            </a:r>
            <a:endParaRPr lang="zh-TW" altLang="en-US" sz="2800" b="1" dirty="0" smtClean="0"/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mtClean="0"/>
              <a:t>National Cheng Kung University CSIE Computer &amp; Internet Architecture Lab </a:t>
            </a: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D7FB3EC6-C209-478D-AF40-2907C0BF0000}" type="slidenum">
              <a:rPr kumimoji="0" lang="en-US" altLang="zh-TW" smtClean="0"/>
              <a:pPr eaLnBrk="1" hangingPunct="1"/>
              <a:t>9</a:t>
            </a:fld>
            <a:endParaRPr kumimoji="0" lang="en-US" altLang="zh-TW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15" y="2672916"/>
            <a:ext cx="4642119" cy="310499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9349" y="1434345"/>
            <a:ext cx="4468079" cy="327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72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69704</TotalTime>
  <Words>659</Words>
  <Application>Microsoft Office PowerPoint</Application>
  <PresentationFormat>如螢幕大小 (4:3)</PresentationFormat>
  <Paragraphs>112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新細明體</vt:lpstr>
      <vt:lpstr>標楷體</vt:lpstr>
      <vt:lpstr>Arial</vt:lpstr>
      <vt:lpstr>Arial Black</vt:lpstr>
      <vt:lpstr>Cambria</vt:lpstr>
      <vt:lpstr>Symbol</vt:lpstr>
      <vt:lpstr>Times New Roman</vt:lpstr>
      <vt:lpstr>Wingdings</vt:lpstr>
      <vt:lpstr>Studio</vt:lpstr>
      <vt:lpstr>Sampling Techniques to Accelerate Pattern Matching in Network Intrusion Detection Systems</vt:lpstr>
      <vt:lpstr>Outline</vt:lpstr>
      <vt:lpstr>Introduction</vt:lpstr>
      <vt:lpstr>Related Works </vt:lpstr>
      <vt:lpstr>Sampling DFAs</vt:lpstr>
      <vt:lpstr>Regex Sampling Rules</vt:lpstr>
      <vt:lpstr>Double Stage Scheme</vt:lpstr>
      <vt:lpstr>Experimental Results (1/2)</vt:lpstr>
      <vt:lpstr>Experimental Results (2/2)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石靖煊</cp:lastModifiedBy>
  <cp:revision>2257</cp:revision>
  <cp:lastPrinted>2013-07-22T14:09:02Z</cp:lastPrinted>
  <dcterms:created xsi:type="dcterms:W3CDTF">2004-07-16T19:12:18Z</dcterms:created>
  <dcterms:modified xsi:type="dcterms:W3CDTF">2014-08-05T19:05:30Z</dcterms:modified>
</cp:coreProperties>
</file>